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7620000" cy="15265400"/>
  <p:notesSz cx="7620000" cy="15265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33144-7247-316B-38BF-D0743E172436}" v="1" dt="2024-07-25T12:51:22.7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827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4732274"/>
            <a:ext cx="6477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8548624"/>
            <a:ext cx="5334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0" y="3511042"/>
            <a:ext cx="3314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24300" y="3511042"/>
            <a:ext cx="3314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1" i="0">
                <a:latin typeface="Helvetica" pitchFamily="2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610616"/>
            <a:ext cx="685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3511042"/>
            <a:ext cx="685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0800" y="14196822"/>
            <a:ext cx="2438400" cy="76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1000" y="14196822"/>
            <a:ext cx="1752600" cy="76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86400" y="14196822"/>
            <a:ext cx="1752600" cy="76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Helvetica" pitchFamily="2" charset="0"/>
          <a:ea typeface="+mj-ea"/>
          <a:cs typeface="+mj-cs"/>
        </a:defRPr>
      </a:lvl1pPr>
    </p:titleStyle>
    <p:bodyStyle>
      <a:lvl1pPr marL="0">
        <a:defRPr b="1" i="0">
          <a:latin typeface="Helvetica" pitchFamily="2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74" y="4568741"/>
            <a:ext cx="3328442" cy="4439677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540"/>
              </a:spcBef>
            </a:pPr>
            <a:r>
              <a:rPr sz="2000" b="1" dirty="0">
                <a:solidFill>
                  <a:srgbClr val="FE5100"/>
                </a:solidFill>
                <a:latin typeface="Helvetica" pitchFamily="2" charset="0"/>
                <a:cs typeface="Poppins SemiBold"/>
              </a:rPr>
              <a:t>STRATEGY</a:t>
            </a:r>
            <a:endParaRPr sz="2000" b="1" dirty="0">
              <a:latin typeface="Helvetica" pitchFamily="2" charset="0"/>
              <a:cs typeface="Poppins SemiBold"/>
            </a:endParaRPr>
          </a:p>
          <a:p>
            <a:pPr marL="12700" marR="5080" algn="l">
              <a:spcBef>
                <a:spcPts val="300"/>
              </a:spcBef>
            </a:pPr>
            <a:r>
              <a:rPr sz="1400" dirty="0" err="1">
                <a:latin typeface="Helvetica"/>
                <a:cs typeface="Ciutadella"/>
              </a:rPr>
              <a:t>Mimeda</a:t>
            </a:r>
            <a:r>
              <a:rPr sz="1400" dirty="0">
                <a:latin typeface="Helvetica"/>
                <a:cs typeface="Ciutadella"/>
              </a:rPr>
              <a:t> ensured that L'Oreal stands out in our advertising spaces in Migros </a:t>
            </a:r>
            <a:r>
              <a:rPr lang="en-US" sz="1400" dirty="0">
                <a:latin typeface="Helvetica"/>
                <a:cs typeface="Ciutadella"/>
              </a:rPr>
              <a:t>Online. </a:t>
            </a:r>
            <a:r>
              <a:rPr sz="1400" dirty="0">
                <a:latin typeface="Helvetica"/>
                <a:cs typeface="Ciutadella"/>
              </a:rPr>
              <a:t>Through Display Banner, Sponsored Brand, and Sponsored Product (Search Ads) advertisements, customer interaction with L'Oreal products </a:t>
            </a:r>
            <a:r>
              <a:rPr lang="en-US" sz="1400" dirty="0">
                <a:latin typeface="Helvetica"/>
                <a:cs typeface="Ciutadella"/>
              </a:rPr>
              <a:t>were facilitated. </a:t>
            </a:r>
            <a:r>
              <a:rPr sz="1400" dirty="0">
                <a:latin typeface="Helvetica"/>
                <a:cs typeface="Ciutadella"/>
              </a:rPr>
              <a:t>In the digital </a:t>
            </a:r>
            <a:r>
              <a:rPr lang="en-US" sz="1400" dirty="0" err="1">
                <a:latin typeface="Helvetica"/>
                <a:cs typeface="Ciutadella"/>
              </a:rPr>
              <a:t>channesl</a:t>
            </a:r>
            <a:r>
              <a:rPr sz="1400" dirty="0">
                <a:latin typeface="Helvetica"/>
                <a:cs typeface="Ciutadella"/>
              </a:rPr>
              <a:t>, we effectively targeted Money audiences speciﬁcally prepared for L'Oreal in TikTok, Meta, and Google Coop advertisements</a:t>
            </a:r>
          </a:p>
          <a:p>
            <a:pPr marL="12700" algn="l">
              <a:lnSpc>
                <a:spcPct val="100000"/>
              </a:lnSpc>
              <a:spcBef>
                <a:spcPts val="915"/>
              </a:spcBef>
            </a:pPr>
            <a:r>
              <a:rPr sz="2000" b="1">
                <a:solidFill>
                  <a:srgbClr val="FE5100"/>
                </a:solidFill>
                <a:latin typeface="Helvetica" pitchFamily="2" charset="0"/>
                <a:cs typeface="Poppins SemiBold"/>
              </a:rPr>
              <a:t>RESULTS:</a:t>
            </a:r>
            <a:endParaRPr sz="2000" b="1">
              <a:latin typeface="Helvetica" pitchFamily="2" charset="0"/>
              <a:cs typeface="Poppins SemiBold"/>
            </a:endParaRPr>
          </a:p>
          <a:p>
            <a:pPr marL="12700" marR="74930" algn="l">
              <a:lnSpc>
                <a:spcPct val="100000"/>
              </a:lnSpc>
              <a:spcBef>
                <a:spcPts val="245"/>
              </a:spcBef>
            </a:pPr>
            <a:r>
              <a:rPr lang="en-US" sz="1400">
                <a:latin typeface="Helvetica" pitchFamily="2" charset="0"/>
                <a:cs typeface="Ciutadella"/>
              </a:rPr>
              <a:t>D</a:t>
            </a:r>
            <a:r>
              <a:rPr sz="1400" err="1">
                <a:latin typeface="Helvetica" pitchFamily="2" charset="0"/>
                <a:cs typeface="Ciutadella"/>
              </a:rPr>
              <a:t>igital</a:t>
            </a:r>
            <a:r>
              <a:rPr sz="1400">
                <a:latin typeface="Helvetica" pitchFamily="2" charset="0"/>
                <a:cs typeface="Ciutadella"/>
              </a:rPr>
              <a:t> channels</a:t>
            </a:r>
            <a:r>
              <a:rPr lang="en-US" sz="1400">
                <a:latin typeface="Helvetica" pitchFamily="2" charset="0"/>
                <a:cs typeface="Ciutadella"/>
              </a:rPr>
              <a:t>: </a:t>
            </a:r>
          </a:p>
          <a:p>
            <a:pPr marL="12700" marR="74930" algn="l">
              <a:lnSpc>
                <a:spcPct val="100000"/>
              </a:lnSpc>
              <a:spcBef>
                <a:spcPts val="245"/>
              </a:spcBef>
            </a:pPr>
            <a:r>
              <a:rPr sz="1400">
                <a:latin typeface="Helvetica" pitchFamily="2" charset="0"/>
                <a:cs typeface="Ciutadella"/>
              </a:rPr>
              <a:t>74 million impressions </a:t>
            </a:r>
            <a:r>
              <a:rPr lang="en-US" sz="1400">
                <a:latin typeface="Helvetica" pitchFamily="2" charset="0"/>
                <a:cs typeface="Ciutadella"/>
              </a:rPr>
              <a:t>&amp; </a:t>
            </a:r>
            <a:r>
              <a:rPr sz="1400">
                <a:latin typeface="Helvetica" pitchFamily="2" charset="0"/>
                <a:cs typeface="Ciutadella"/>
              </a:rPr>
              <a:t>554</a:t>
            </a:r>
            <a:r>
              <a:rPr lang="en-US" sz="1400">
                <a:latin typeface="Helvetica" pitchFamily="2" charset="0"/>
                <a:cs typeface="Ciutadella"/>
              </a:rPr>
              <a:t>k </a:t>
            </a:r>
            <a:r>
              <a:rPr sz="1400">
                <a:latin typeface="Helvetica" pitchFamily="2" charset="0"/>
                <a:cs typeface="Ciutadella"/>
              </a:rPr>
              <a:t>clicks</a:t>
            </a:r>
            <a:endParaRPr lang="en-US" sz="1400">
              <a:latin typeface="Helvetica" pitchFamily="2" charset="0"/>
              <a:cs typeface="Ciutadella"/>
            </a:endParaRPr>
          </a:p>
          <a:p>
            <a:pPr marL="12700" marR="74930" algn="l">
              <a:lnSpc>
                <a:spcPct val="100000"/>
              </a:lnSpc>
              <a:spcBef>
                <a:spcPts val="245"/>
              </a:spcBef>
            </a:pPr>
            <a:r>
              <a:rPr lang="en-US" sz="1400">
                <a:latin typeface="Helvetica" pitchFamily="2" charset="0"/>
                <a:cs typeface="Ciutadella"/>
              </a:rPr>
              <a:t>+</a:t>
            </a:r>
            <a:r>
              <a:rPr sz="1400">
                <a:latin typeface="Helvetica" pitchFamily="2" charset="0"/>
                <a:cs typeface="Ciutadella"/>
              </a:rPr>
              <a:t>140%</a:t>
            </a:r>
            <a:r>
              <a:rPr lang="en-US" sz="1400">
                <a:latin typeface="Helvetica" pitchFamily="2" charset="0"/>
                <a:cs typeface="Ciutadella"/>
              </a:rPr>
              <a:t> online sales &amp; +52% offline sales</a:t>
            </a:r>
          </a:p>
          <a:p>
            <a:pPr marL="12700" marR="74930" algn="l">
              <a:lnSpc>
                <a:spcPct val="100000"/>
              </a:lnSpc>
              <a:spcBef>
                <a:spcPts val="245"/>
              </a:spcBef>
            </a:pPr>
            <a:endParaRPr lang="en-US" sz="1400">
              <a:latin typeface="Helvetica" pitchFamily="2" charset="0"/>
              <a:cs typeface="Ciutadella"/>
            </a:endParaRPr>
          </a:p>
          <a:p>
            <a:pPr marL="12700" marR="74930" algn="l">
              <a:spcBef>
                <a:spcPts val="245"/>
              </a:spcBef>
            </a:pPr>
            <a:r>
              <a:rPr sz="1400">
                <a:latin typeface="Helvetica"/>
                <a:cs typeface="Ciutadella"/>
              </a:rPr>
              <a:t>Migros</a:t>
            </a:r>
            <a:r>
              <a:rPr lang="en-US" sz="1400">
                <a:latin typeface="Helvetica"/>
                <a:cs typeface="Ciutadella"/>
              </a:rPr>
              <a:t> Online:</a:t>
            </a:r>
          </a:p>
          <a:p>
            <a:pPr marL="12700" marR="74930" algn="l">
              <a:lnSpc>
                <a:spcPct val="100000"/>
              </a:lnSpc>
              <a:spcBef>
                <a:spcPts val="245"/>
              </a:spcBef>
            </a:pPr>
            <a:r>
              <a:rPr sz="1400">
                <a:latin typeface="Helvetica" pitchFamily="2" charset="0"/>
                <a:cs typeface="Ciutadella"/>
              </a:rPr>
              <a:t>3x ROAS with 4.6 million impressions.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628" y="1666793"/>
            <a:ext cx="3273742" cy="2449388"/>
          </a:xfrm>
          <a:prstGeom prst="rect">
            <a:avLst/>
          </a:prstGeom>
        </p:spPr>
        <p:txBody>
          <a:bodyPr vert="horz" wrap="square" lIns="0" tIns="124460" rIns="0" bIns="0" rtlCol="0" anchor="t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80"/>
              </a:spcBef>
            </a:pPr>
            <a:r>
              <a:rPr sz="2050" b="1">
                <a:latin typeface="Helvetica" pitchFamily="2" charset="0"/>
                <a:cs typeface="Poppins SemiBold"/>
              </a:rPr>
              <a:t>Case Study</a:t>
            </a:r>
          </a:p>
          <a:p>
            <a:pPr marL="23495" algn="l">
              <a:lnSpc>
                <a:spcPct val="100000"/>
              </a:lnSpc>
              <a:spcBef>
                <a:spcPts val="844"/>
              </a:spcBef>
            </a:pPr>
            <a:r>
              <a:rPr sz="2000" b="1">
                <a:solidFill>
                  <a:srgbClr val="FE5100"/>
                </a:solidFill>
                <a:latin typeface="Helvetica" pitchFamily="2" charset="0"/>
                <a:cs typeface="Poppins SemiBold"/>
              </a:rPr>
              <a:t>DIGITAL 360</a:t>
            </a:r>
            <a:r>
              <a:rPr lang="tr-TR" sz="2000" b="1">
                <a:solidFill>
                  <a:srgbClr val="FE5100"/>
                </a:solidFill>
                <a:latin typeface="Helvetica" pitchFamily="2" charset="0"/>
                <a:cs typeface="Poppins SemiBold"/>
              </a:rPr>
              <a:t> </a:t>
            </a:r>
            <a:r>
              <a:rPr sz="2000" b="1">
                <a:solidFill>
                  <a:srgbClr val="FE5100"/>
                </a:solidFill>
                <a:latin typeface="Helvetica" pitchFamily="2" charset="0"/>
                <a:cs typeface="Poppins SemiBold"/>
              </a:rPr>
              <a:t>CAMPAIGN:</a:t>
            </a:r>
            <a:endParaRPr sz="2000" b="1">
              <a:latin typeface="Helvetica" pitchFamily="2" charset="0"/>
              <a:cs typeface="Poppins SemiBold"/>
            </a:endParaRPr>
          </a:p>
          <a:p>
            <a:pPr marL="23495" marR="5080" algn="l">
              <a:lnSpc>
                <a:spcPct val="100000"/>
              </a:lnSpc>
              <a:spcBef>
                <a:spcPts val="660"/>
              </a:spcBef>
            </a:pPr>
            <a:r>
              <a:rPr sz="1400">
                <a:latin typeface="Helvetica"/>
                <a:cs typeface="Ciutadella"/>
              </a:rPr>
              <a:t>Mimeda &amp; L’Oreal collaborated</a:t>
            </a:r>
            <a:r>
              <a:rPr lang="en-US" sz="1400">
                <a:latin typeface="Helvetica"/>
                <a:cs typeface="Ciutadella"/>
              </a:rPr>
              <a:t>, ensuring </a:t>
            </a:r>
            <a:r>
              <a:rPr sz="1400">
                <a:latin typeface="Helvetica"/>
                <a:cs typeface="Ciutadella"/>
              </a:rPr>
              <a:t>L’Oreal reachs the right target audience on the right platforms to maximize its sales and brand awareness.</a:t>
            </a:r>
          </a:p>
          <a:p>
            <a:pPr marL="23495" marR="31750" algn="l"/>
            <a:r>
              <a:rPr sz="1400">
                <a:latin typeface="Helvetica"/>
                <a:cs typeface="Ciutadella"/>
              </a:rPr>
              <a:t>The communications </a:t>
            </a:r>
            <a:r>
              <a:rPr lang="en-US" sz="1400">
                <a:latin typeface="Helvetica"/>
                <a:cs typeface="Ciutadella"/>
              </a:rPr>
              <a:t>were </a:t>
            </a:r>
            <a:r>
              <a:rPr sz="1400">
                <a:latin typeface="Helvetica"/>
                <a:cs typeface="Ciutadella"/>
              </a:rPr>
              <a:t>woven through two different branches: in Migros </a:t>
            </a:r>
            <a:r>
              <a:rPr lang="en-US" sz="1400">
                <a:latin typeface="Helvetica"/>
                <a:cs typeface="Ciutadella"/>
              </a:rPr>
              <a:t>Online </a:t>
            </a:r>
            <a:r>
              <a:rPr sz="1400">
                <a:latin typeface="Helvetica"/>
                <a:cs typeface="Ciutadella"/>
              </a:rPr>
              <a:t>and Off-site Digital channels.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703510"/>
            <a:ext cx="7620000" cy="2562225"/>
          </a:xfrm>
          <a:custGeom>
            <a:avLst/>
            <a:gdLst/>
            <a:ahLst/>
            <a:cxnLst/>
            <a:rect l="l" t="t" r="r" b="b"/>
            <a:pathLst>
              <a:path w="7620000" h="2562225">
                <a:moveTo>
                  <a:pt x="2344378" y="0"/>
                </a:moveTo>
                <a:lnTo>
                  <a:pt x="1162971" y="93617"/>
                </a:lnTo>
                <a:lnTo>
                  <a:pt x="0" y="383740"/>
                </a:lnTo>
                <a:lnTo>
                  <a:pt x="0" y="2561889"/>
                </a:lnTo>
                <a:lnTo>
                  <a:pt x="7620000" y="2561889"/>
                </a:lnTo>
                <a:lnTo>
                  <a:pt x="7620000" y="413407"/>
                </a:lnTo>
                <a:lnTo>
                  <a:pt x="4258596" y="105669"/>
                </a:lnTo>
                <a:lnTo>
                  <a:pt x="2344378" y="0"/>
                </a:lnTo>
                <a:close/>
              </a:path>
            </a:pathLst>
          </a:custGeom>
          <a:solidFill>
            <a:srgbClr val="FE5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8452" y="13108454"/>
            <a:ext cx="4367530" cy="1774460"/>
          </a:xfrm>
          <a:prstGeom prst="rect">
            <a:avLst/>
          </a:prstGeom>
        </p:spPr>
        <p:txBody>
          <a:bodyPr vert="horz" wrap="square" lIns="0" tIns="14605" rIns="0" bIns="0" rtlCol="0" anchor="t">
            <a:spAutoFit/>
          </a:bodyPr>
          <a:lstStyle/>
          <a:p>
            <a:pPr marL="12700">
              <a:lnSpc>
                <a:spcPts val="5125"/>
              </a:lnSpc>
              <a:spcBef>
                <a:spcPts val="115"/>
              </a:spcBef>
            </a:pPr>
            <a:endParaRPr sz="3600" b="1">
              <a:latin typeface="Helvetica" pitchFamily="2" charset="0"/>
              <a:cs typeface="Poppins SemiBold"/>
            </a:endParaRPr>
          </a:p>
          <a:p>
            <a:pPr marL="12700">
              <a:lnSpc>
                <a:spcPts val="6409"/>
              </a:lnSpc>
              <a:tabLst>
                <a:tab pos="2318385" algn="l"/>
              </a:tabLst>
            </a:pPr>
            <a:r>
              <a:rPr sz="4400" b="1">
                <a:solidFill>
                  <a:srgbClr val="FFFFFF"/>
                </a:solidFill>
                <a:latin typeface="Helvetica" pitchFamily="2" charset="0"/>
                <a:cs typeface="Ciutadella-Semibold"/>
              </a:rPr>
              <a:t>+80 </a:t>
            </a:r>
            <a:r>
              <a:rPr sz="4400" b="1" spc="-50">
                <a:solidFill>
                  <a:srgbClr val="FFFFFF"/>
                </a:solidFill>
                <a:latin typeface="Helvetica" pitchFamily="2" charset="0"/>
                <a:cs typeface="Ciutadella-Semibold"/>
              </a:rPr>
              <a:t>M</a:t>
            </a:r>
            <a:r>
              <a:rPr sz="4400" b="1">
                <a:solidFill>
                  <a:srgbClr val="FFFFFF"/>
                </a:solidFill>
                <a:latin typeface="Helvetica" pitchFamily="2" charset="0"/>
                <a:cs typeface="Ciutadella-Semibold"/>
              </a:rPr>
              <a:t>	</a:t>
            </a:r>
            <a:r>
              <a:rPr sz="4400" b="1" spc="-10">
                <a:solidFill>
                  <a:srgbClr val="FFFFFF"/>
                </a:solidFill>
                <a:latin typeface="Helvetica" pitchFamily="2" charset="0"/>
                <a:cs typeface="Ciutadella-Semibold"/>
              </a:rPr>
              <a:t>+%140</a:t>
            </a:r>
            <a:endParaRPr sz="4400" b="1">
              <a:latin typeface="Helvetica" pitchFamily="2" charset="0"/>
              <a:cs typeface="Ciutadella-Semibold"/>
            </a:endParaRPr>
          </a:p>
          <a:p>
            <a:pPr marL="190500">
              <a:lnSpc>
                <a:spcPts val="2305"/>
              </a:lnSpc>
              <a:tabLst>
                <a:tab pos="2558415" algn="l"/>
              </a:tabLst>
            </a:pPr>
            <a:r>
              <a:rPr b="1" spc="-10">
                <a:latin typeface="Helvetica"/>
                <a:cs typeface="Ciutadella-SemiBold"/>
              </a:rPr>
              <a:t>IMPRESSIONS</a:t>
            </a:r>
            <a:r>
              <a:rPr b="1">
                <a:latin typeface="Helvetica"/>
                <a:cs typeface="Ciutadella-SemiBold"/>
              </a:rPr>
              <a:t>	</a:t>
            </a:r>
            <a:r>
              <a:rPr b="1" spc="-25">
                <a:latin typeface="Helvetica"/>
                <a:cs typeface="Ciutadella-SemiBold"/>
              </a:rPr>
              <a:t>ONLINE</a:t>
            </a:r>
            <a:r>
              <a:rPr b="1" spc="-65">
                <a:latin typeface="Helvetica"/>
                <a:cs typeface="Ciutadella-SemiBold"/>
              </a:rPr>
              <a:t> </a:t>
            </a:r>
            <a:r>
              <a:rPr b="1" spc="-10">
                <a:latin typeface="Helvetica"/>
                <a:cs typeface="Ciutadella-SemiBold"/>
              </a:rPr>
              <a:t>SALES</a:t>
            </a:r>
            <a:endParaRPr b="1">
              <a:latin typeface="Helvetica"/>
              <a:cs typeface="Ciutadella-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57873" y="13693083"/>
            <a:ext cx="1823419" cy="1174039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>
              <a:lnSpc>
                <a:spcPts val="6925"/>
              </a:lnSpc>
              <a:spcBef>
                <a:spcPts val="120"/>
              </a:spcBef>
            </a:pPr>
            <a:r>
              <a:rPr sz="4400" b="1" spc="-20">
                <a:solidFill>
                  <a:srgbClr val="FFFFFF"/>
                </a:solidFill>
                <a:latin typeface="Helvetica" pitchFamily="2" charset="0"/>
                <a:cs typeface="Ciutadella-Semibold"/>
              </a:rPr>
              <a:t>+%52</a:t>
            </a:r>
            <a:endParaRPr sz="4400" b="1">
              <a:latin typeface="Helvetica" pitchFamily="2" charset="0"/>
              <a:cs typeface="Ciutadella-Semibold"/>
            </a:endParaRPr>
          </a:p>
          <a:p>
            <a:pPr marL="12700">
              <a:lnSpc>
                <a:spcPts val="2305"/>
              </a:lnSpc>
            </a:pPr>
            <a:r>
              <a:rPr b="1" spc="-25">
                <a:latin typeface="Helvetica"/>
                <a:cs typeface="Ciutadella-SemiBold"/>
              </a:rPr>
              <a:t>OFFLINE</a:t>
            </a:r>
            <a:r>
              <a:rPr b="1" spc="-60">
                <a:latin typeface="Helvetica"/>
                <a:cs typeface="Ciutadella-SemiBold"/>
              </a:rPr>
              <a:t> </a:t>
            </a:r>
            <a:r>
              <a:rPr b="1" spc="-10">
                <a:latin typeface="Helvetica"/>
                <a:cs typeface="Ciutadella-SemiBold"/>
              </a:rPr>
              <a:t>SALES</a:t>
            </a:r>
            <a:endParaRPr b="1">
              <a:latin typeface="Helvetica"/>
              <a:cs typeface="Ciutadella-SemiBold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8300" y="5105400"/>
            <a:ext cx="6997700" cy="9786875"/>
            <a:chOff x="368300" y="5105400"/>
            <a:chExt cx="6997700" cy="9786875"/>
          </a:xfrm>
        </p:grpSpPr>
        <p:sp>
          <p:nvSpPr>
            <p:cNvPr id="20" name="object 20"/>
            <p:cNvSpPr/>
            <p:nvPr/>
          </p:nvSpPr>
          <p:spPr>
            <a:xfrm>
              <a:off x="2428572" y="13835000"/>
              <a:ext cx="0" cy="1057275"/>
            </a:xfrm>
            <a:custGeom>
              <a:avLst/>
              <a:gdLst/>
              <a:ahLst/>
              <a:cxnLst/>
              <a:rect l="l" t="t" r="r" b="b"/>
              <a:pathLst>
                <a:path h="1057275">
                  <a:moveTo>
                    <a:pt x="0" y="0"/>
                  </a:moveTo>
                  <a:lnTo>
                    <a:pt x="0" y="105710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918428" y="13835000"/>
              <a:ext cx="0" cy="1057275"/>
            </a:xfrm>
            <a:custGeom>
              <a:avLst/>
              <a:gdLst/>
              <a:ahLst/>
              <a:cxnLst/>
              <a:rect l="l" t="t" r="r" b="b"/>
              <a:pathLst>
                <a:path h="1057275">
                  <a:moveTo>
                    <a:pt x="0" y="0"/>
                  </a:moveTo>
                  <a:lnTo>
                    <a:pt x="0" y="105710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68300" y="10325100"/>
              <a:ext cx="6883400" cy="1536700"/>
            </a:xfrm>
            <a:custGeom>
              <a:avLst/>
              <a:gdLst/>
              <a:ahLst/>
              <a:cxnLst/>
              <a:rect l="l" t="t" r="r" b="b"/>
              <a:pathLst>
                <a:path w="6883400" h="1536700">
                  <a:moveTo>
                    <a:pt x="6883400" y="0"/>
                  </a:moveTo>
                  <a:lnTo>
                    <a:pt x="0" y="0"/>
                  </a:lnTo>
                  <a:lnTo>
                    <a:pt x="0" y="1536700"/>
                  </a:lnTo>
                  <a:lnTo>
                    <a:pt x="6883400" y="1536700"/>
                  </a:lnTo>
                  <a:lnTo>
                    <a:pt x="6883400" y="0"/>
                  </a:lnTo>
                  <a:close/>
                </a:path>
              </a:pathLst>
            </a:custGeom>
            <a:solidFill>
              <a:srgbClr val="FFB55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566887" y="9781630"/>
              <a:ext cx="2478405" cy="2478405"/>
            </a:xfrm>
            <a:custGeom>
              <a:avLst/>
              <a:gdLst/>
              <a:ahLst/>
              <a:cxnLst/>
              <a:rect l="l" t="t" r="r" b="b"/>
              <a:pathLst>
                <a:path w="2478404" h="2478404">
                  <a:moveTo>
                    <a:pt x="2477884" y="1238948"/>
                  </a:moveTo>
                  <a:lnTo>
                    <a:pt x="2476946" y="1287597"/>
                  </a:lnTo>
                  <a:lnTo>
                    <a:pt x="2474156" y="1335771"/>
                  </a:lnTo>
                  <a:lnTo>
                    <a:pt x="2469548" y="1383435"/>
                  </a:lnTo>
                  <a:lnTo>
                    <a:pt x="2463157" y="1430556"/>
                  </a:lnTo>
                  <a:lnTo>
                    <a:pt x="2455017" y="1477098"/>
                  </a:lnTo>
                  <a:lnTo>
                    <a:pt x="2445162" y="1523027"/>
                  </a:lnTo>
                  <a:lnTo>
                    <a:pt x="2433627" y="1568309"/>
                  </a:lnTo>
                  <a:lnTo>
                    <a:pt x="2420447" y="1612909"/>
                  </a:lnTo>
                  <a:lnTo>
                    <a:pt x="2405655" y="1656794"/>
                  </a:lnTo>
                  <a:lnTo>
                    <a:pt x="2389286" y="1699927"/>
                  </a:lnTo>
                  <a:lnTo>
                    <a:pt x="2371375" y="1742276"/>
                  </a:lnTo>
                  <a:lnTo>
                    <a:pt x="2351955" y="1783805"/>
                  </a:lnTo>
                  <a:lnTo>
                    <a:pt x="2331063" y="1824481"/>
                  </a:lnTo>
                  <a:lnTo>
                    <a:pt x="2308731" y="1864268"/>
                  </a:lnTo>
                  <a:lnTo>
                    <a:pt x="2284994" y="1903133"/>
                  </a:lnTo>
                  <a:lnTo>
                    <a:pt x="2259887" y="1941040"/>
                  </a:lnTo>
                  <a:lnTo>
                    <a:pt x="2233444" y="1977956"/>
                  </a:lnTo>
                  <a:lnTo>
                    <a:pt x="2205700" y="2013846"/>
                  </a:lnTo>
                  <a:lnTo>
                    <a:pt x="2176689" y="2048676"/>
                  </a:lnTo>
                  <a:lnTo>
                    <a:pt x="2146445" y="2082411"/>
                  </a:lnTo>
                  <a:lnTo>
                    <a:pt x="2115004" y="2115016"/>
                  </a:lnTo>
                  <a:lnTo>
                    <a:pt x="2082398" y="2146458"/>
                  </a:lnTo>
                  <a:lnTo>
                    <a:pt x="2048663" y="2176702"/>
                  </a:lnTo>
                  <a:lnTo>
                    <a:pt x="2013834" y="2205713"/>
                  </a:lnTo>
                  <a:lnTo>
                    <a:pt x="1977944" y="2233457"/>
                  </a:lnTo>
                  <a:lnTo>
                    <a:pt x="1941028" y="2259900"/>
                  </a:lnTo>
                  <a:lnTo>
                    <a:pt x="1903120" y="2285007"/>
                  </a:lnTo>
                  <a:lnTo>
                    <a:pt x="1864256" y="2308743"/>
                  </a:lnTo>
                  <a:lnTo>
                    <a:pt x="1824468" y="2331075"/>
                  </a:lnTo>
                  <a:lnTo>
                    <a:pt x="1783793" y="2351968"/>
                  </a:lnTo>
                  <a:lnTo>
                    <a:pt x="1742263" y="2371387"/>
                  </a:lnTo>
                  <a:lnTo>
                    <a:pt x="1699915" y="2389299"/>
                  </a:lnTo>
                  <a:lnTo>
                    <a:pt x="1656781" y="2405667"/>
                  </a:lnTo>
                  <a:lnTo>
                    <a:pt x="1612897" y="2420459"/>
                  </a:lnTo>
                  <a:lnTo>
                    <a:pt x="1568296" y="2433640"/>
                  </a:lnTo>
                  <a:lnTo>
                    <a:pt x="1523014" y="2445175"/>
                  </a:lnTo>
                  <a:lnTo>
                    <a:pt x="1477085" y="2455030"/>
                  </a:lnTo>
                  <a:lnTo>
                    <a:pt x="1430543" y="2463170"/>
                  </a:lnTo>
                  <a:lnTo>
                    <a:pt x="1383423" y="2469561"/>
                  </a:lnTo>
                  <a:lnTo>
                    <a:pt x="1335758" y="2474169"/>
                  </a:lnTo>
                  <a:lnTo>
                    <a:pt x="1287584" y="2476959"/>
                  </a:lnTo>
                  <a:lnTo>
                    <a:pt x="1238935" y="2477897"/>
                  </a:lnTo>
                  <a:lnTo>
                    <a:pt x="1190286" y="2476959"/>
                  </a:lnTo>
                  <a:lnTo>
                    <a:pt x="1142113" y="2474169"/>
                  </a:lnTo>
                  <a:lnTo>
                    <a:pt x="1094448" y="2469561"/>
                  </a:lnTo>
                  <a:lnTo>
                    <a:pt x="1047328" y="2463170"/>
                  </a:lnTo>
                  <a:lnTo>
                    <a:pt x="1000786" y="2455030"/>
                  </a:lnTo>
                  <a:lnTo>
                    <a:pt x="954857" y="2445175"/>
                  </a:lnTo>
                  <a:lnTo>
                    <a:pt x="909575" y="2433640"/>
                  </a:lnTo>
                  <a:lnTo>
                    <a:pt x="864975" y="2420459"/>
                  </a:lnTo>
                  <a:lnTo>
                    <a:pt x="821091" y="2405667"/>
                  </a:lnTo>
                  <a:lnTo>
                    <a:pt x="777958" y="2389299"/>
                  </a:lnTo>
                  <a:lnTo>
                    <a:pt x="735609" y="2371387"/>
                  </a:lnTo>
                  <a:lnTo>
                    <a:pt x="694080" y="2351968"/>
                  </a:lnTo>
                  <a:lnTo>
                    <a:pt x="653405" y="2331075"/>
                  </a:lnTo>
                  <a:lnTo>
                    <a:pt x="613618" y="2308743"/>
                  </a:lnTo>
                  <a:lnTo>
                    <a:pt x="574754" y="2285007"/>
                  </a:lnTo>
                  <a:lnTo>
                    <a:pt x="536847" y="2259900"/>
                  </a:lnTo>
                  <a:lnTo>
                    <a:pt x="499932" y="2233457"/>
                  </a:lnTo>
                  <a:lnTo>
                    <a:pt x="464042" y="2205713"/>
                  </a:lnTo>
                  <a:lnTo>
                    <a:pt x="429213" y="2176702"/>
                  </a:lnTo>
                  <a:lnTo>
                    <a:pt x="395478" y="2146458"/>
                  </a:lnTo>
                  <a:lnTo>
                    <a:pt x="362873" y="2115016"/>
                  </a:lnTo>
                  <a:lnTo>
                    <a:pt x="331432" y="2082411"/>
                  </a:lnTo>
                  <a:lnTo>
                    <a:pt x="301189" y="2048676"/>
                  </a:lnTo>
                  <a:lnTo>
                    <a:pt x="272178" y="2013846"/>
                  </a:lnTo>
                  <a:lnTo>
                    <a:pt x="244434" y="1977956"/>
                  </a:lnTo>
                  <a:lnTo>
                    <a:pt x="217992" y="1941040"/>
                  </a:lnTo>
                  <a:lnTo>
                    <a:pt x="192886" y="1903133"/>
                  </a:lnTo>
                  <a:lnTo>
                    <a:pt x="169149" y="1864268"/>
                  </a:lnTo>
                  <a:lnTo>
                    <a:pt x="146818" y="1824481"/>
                  </a:lnTo>
                  <a:lnTo>
                    <a:pt x="125925" y="1783805"/>
                  </a:lnTo>
                  <a:lnTo>
                    <a:pt x="106507" y="1742276"/>
                  </a:lnTo>
                  <a:lnTo>
                    <a:pt x="88596" y="1699927"/>
                  </a:lnTo>
                  <a:lnTo>
                    <a:pt x="72227" y="1656794"/>
                  </a:lnTo>
                  <a:lnTo>
                    <a:pt x="57436" y="1612909"/>
                  </a:lnTo>
                  <a:lnTo>
                    <a:pt x="44255" y="1568309"/>
                  </a:lnTo>
                  <a:lnTo>
                    <a:pt x="32720" y="1523027"/>
                  </a:lnTo>
                  <a:lnTo>
                    <a:pt x="22866" y="1477098"/>
                  </a:lnTo>
                  <a:lnTo>
                    <a:pt x="14726" y="1430556"/>
                  </a:lnTo>
                  <a:lnTo>
                    <a:pt x="8335" y="1383435"/>
                  </a:lnTo>
                  <a:lnTo>
                    <a:pt x="3727" y="1335771"/>
                  </a:lnTo>
                  <a:lnTo>
                    <a:pt x="937" y="1287597"/>
                  </a:lnTo>
                  <a:lnTo>
                    <a:pt x="0" y="1238948"/>
                  </a:lnTo>
                  <a:lnTo>
                    <a:pt x="937" y="1190299"/>
                  </a:lnTo>
                  <a:lnTo>
                    <a:pt x="3727" y="1142125"/>
                  </a:lnTo>
                  <a:lnTo>
                    <a:pt x="8335" y="1094461"/>
                  </a:lnTo>
                  <a:lnTo>
                    <a:pt x="14726" y="1047340"/>
                  </a:lnTo>
                  <a:lnTo>
                    <a:pt x="22866" y="1000798"/>
                  </a:lnTo>
                  <a:lnTo>
                    <a:pt x="32720" y="954869"/>
                  </a:lnTo>
                  <a:lnTo>
                    <a:pt x="44255" y="909587"/>
                  </a:lnTo>
                  <a:lnTo>
                    <a:pt x="57436" y="864987"/>
                  </a:lnTo>
                  <a:lnTo>
                    <a:pt x="72227" y="821102"/>
                  </a:lnTo>
                  <a:lnTo>
                    <a:pt x="88596" y="777969"/>
                  </a:lnTo>
                  <a:lnTo>
                    <a:pt x="106507" y="735620"/>
                  </a:lnTo>
                  <a:lnTo>
                    <a:pt x="125925" y="694091"/>
                  </a:lnTo>
                  <a:lnTo>
                    <a:pt x="146818" y="653415"/>
                  </a:lnTo>
                  <a:lnTo>
                    <a:pt x="169149" y="613628"/>
                  </a:lnTo>
                  <a:lnTo>
                    <a:pt x="192886" y="574763"/>
                  </a:lnTo>
                  <a:lnTo>
                    <a:pt x="217992" y="536856"/>
                  </a:lnTo>
                  <a:lnTo>
                    <a:pt x="244434" y="499940"/>
                  </a:lnTo>
                  <a:lnTo>
                    <a:pt x="272178" y="464050"/>
                  </a:lnTo>
                  <a:lnTo>
                    <a:pt x="301189" y="429220"/>
                  </a:lnTo>
                  <a:lnTo>
                    <a:pt x="331432" y="395485"/>
                  </a:lnTo>
                  <a:lnTo>
                    <a:pt x="362873" y="362880"/>
                  </a:lnTo>
                  <a:lnTo>
                    <a:pt x="395478" y="331438"/>
                  </a:lnTo>
                  <a:lnTo>
                    <a:pt x="429213" y="301194"/>
                  </a:lnTo>
                  <a:lnTo>
                    <a:pt x="464042" y="272183"/>
                  </a:lnTo>
                  <a:lnTo>
                    <a:pt x="499932" y="244439"/>
                  </a:lnTo>
                  <a:lnTo>
                    <a:pt x="536847" y="217996"/>
                  </a:lnTo>
                  <a:lnTo>
                    <a:pt x="574754" y="192889"/>
                  </a:lnTo>
                  <a:lnTo>
                    <a:pt x="613618" y="169153"/>
                  </a:lnTo>
                  <a:lnTo>
                    <a:pt x="653405" y="146821"/>
                  </a:lnTo>
                  <a:lnTo>
                    <a:pt x="694080" y="125928"/>
                  </a:lnTo>
                  <a:lnTo>
                    <a:pt x="735609" y="106509"/>
                  </a:lnTo>
                  <a:lnTo>
                    <a:pt x="777958" y="88597"/>
                  </a:lnTo>
                  <a:lnTo>
                    <a:pt x="821091" y="72229"/>
                  </a:lnTo>
                  <a:lnTo>
                    <a:pt x="864975" y="57437"/>
                  </a:lnTo>
                  <a:lnTo>
                    <a:pt x="909575" y="44256"/>
                  </a:lnTo>
                  <a:lnTo>
                    <a:pt x="954857" y="32721"/>
                  </a:lnTo>
                  <a:lnTo>
                    <a:pt x="1000786" y="22866"/>
                  </a:lnTo>
                  <a:lnTo>
                    <a:pt x="1047328" y="14726"/>
                  </a:lnTo>
                  <a:lnTo>
                    <a:pt x="1094448" y="8335"/>
                  </a:lnTo>
                  <a:lnTo>
                    <a:pt x="1142113" y="3727"/>
                  </a:lnTo>
                  <a:lnTo>
                    <a:pt x="1190286" y="937"/>
                  </a:lnTo>
                  <a:lnTo>
                    <a:pt x="1238935" y="0"/>
                  </a:lnTo>
                  <a:lnTo>
                    <a:pt x="1287584" y="937"/>
                  </a:lnTo>
                  <a:lnTo>
                    <a:pt x="1335758" y="3727"/>
                  </a:lnTo>
                  <a:lnTo>
                    <a:pt x="1383423" y="8335"/>
                  </a:lnTo>
                  <a:lnTo>
                    <a:pt x="1430543" y="14726"/>
                  </a:lnTo>
                  <a:lnTo>
                    <a:pt x="1477085" y="22866"/>
                  </a:lnTo>
                  <a:lnTo>
                    <a:pt x="1523014" y="32721"/>
                  </a:lnTo>
                  <a:lnTo>
                    <a:pt x="1568296" y="44256"/>
                  </a:lnTo>
                  <a:lnTo>
                    <a:pt x="1612897" y="57437"/>
                  </a:lnTo>
                  <a:lnTo>
                    <a:pt x="1656781" y="72229"/>
                  </a:lnTo>
                  <a:lnTo>
                    <a:pt x="1699915" y="88597"/>
                  </a:lnTo>
                  <a:lnTo>
                    <a:pt x="1742263" y="106509"/>
                  </a:lnTo>
                  <a:lnTo>
                    <a:pt x="1783793" y="125928"/>
                  </a:lnTo>
                  <a:lnTo>
                    <a:pt x="1824468" y="146821"/>
                  </a:lnTo>
                  <a:lnTo>
                    <a:pt x="1864256" y="169153"/>
                  </a:lnTo>
                  <a:lnTo>
                    <a:pt x="1903120" y="192889"/>
                  </a:lnTo>
                  <a:lnTo>
                    <a:pt x="1941028" y="217996"/>
                  </a:lnTo>
                  <a:lnTo>
                    <a:pt x="1977944" y="244439"/>
                  </a:lnTo>
                  <a:lnTo>
                    <a:pt x="2013834" y="272183"/>
                  </a:lnTo>
                  <a:lnTo>
                    <a:pt x="2048663" y="301194"/>
                  </a:lnTo>
                  <a:lnTo>
                    <a:pt x="2082398" y="331438"/>
                  </a:lnTo>
                  <a:lnTo>
                    <a:pt x="2115004" y="362880"/>
                  </a:lnTo>
                  <a:lnTo>
                    <a:pt x="2146445" y="395485"/>
                  </a:lnTo>
                  <a:lnTo>
                    <a:pt x="2176689" y="429220"/>
                  </a:lnTo>
                  <a:lnTo>
                    <a:pt x="2205700" y="464050"/>
                  </a:lnTo>
                  <a:lnTo>
                    <a:pt x="2233444" y="499940"/>
                  </a:lnTo>
                  <a:lnTo>
                    <a:pt x="2259887" y="536856"/>
                  </a:lnTo>
                  <a:lnTo>
                    <a:pt x="2284994" y="574763"/>
                  </a:lnTo>
                  <a:lnTo>
                    <a:pt x="2308731" y="613628"/>
                  </a:lnTo>
                  <a:lnTo>
                    <a:pt x="2331063" y="653415"/>
                  </a:lnTo>
                  <a:lnTo>
                    <a:pt x="2351955" y="694091"/>
                  </a:lnTo>
                  <a:lnTo>
                    <a:pt x="2371375" y="735620"/>
                  </a:lnTo>
                  <a:lnTo>
                    <a:pt x="2389286" y="777969"/>
                  </a:lnTo>
                  <a:lnTo>
                    <a:pt x="2405655" y="821102"/>
                  </a:lnTo>
                  <a:lnTo>
                    <a:pt x="2420447" y="864987"/>
                  </a:lnTo>
                  <a:lnTo>
                    <a:pt x="2433627" y="909587"/>
                  </a:lnTo>
                  <a:lnTo>
                    <a:pt x="2445162" y="954869"/>
                  </a:lnTo>
                  <a:lnTo>
                    <a:pt x="2455017" y="1000798"/>
                  </a:lnTo>
                  <a:lnTo>
                    <a:pt x="2463157" y="1047340"/>
                  </a:lnTo>
                  <a:lnTo>
                    <a:pt x="2469548" y="1094461"/>
                  </a:lnTo>
                  <a:lnTo>
                    <a:pt x="2474156" y="1142125"/>
                  </a:lnTo>
                  <a:lnTo>
                    <a:pt x="2476946" y="1190299"/>
                  </a:lnTo>
                  <a:lnTo>
                    <a:pt x="2477884" y="1238948"/>
                  </a:lnTo>
                  <a:close/>
                </a:path>
              </a:pathLst>
            </a:custGeom>
            <a:ln w="38100">
              <a:solidFill>
                <a:srgbClr val="FFB55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3455" y="9549602"/>
              <a:ext cx="4224745" cy="33797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300" y="9083997"/>
              <a:ext cx="1970694" cy="40307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1004" y="9078277"/>
              <a:ext cx="1970694" cy="40307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2200" y="5105400"/>
              <a:ext cx="3733800" cy="4267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3797" y="5334000"/>
              <a:ext cx="2946869" cy="37465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913803" y="5334000"/>
              <a:ext cx="2947035" cy="3746500"/>
            </a:xfrm>
            <a:custGeom>
              <a:avLst/>
              <a:gdLst/>
              <a:ahLst/>
              <a:cxnLst/>
              <a:rect l="l" t="t" r="r" b="b"/>
              <a:pathLst>
                <a:path w="2947034" h="3746500">
                  <a:moveTo>
                    <a:pt x="2946857" y="3746500"/>
                  </a:moveTo>
                  <a:lnTo>
                    <a:pt x="0" y="3746500"/>
                  </a:lnTo>
                  <a:lnTo>
                    <a:pt x="0" y="293027"/>
                  </a:lnTo>
                  <a:lnTo>
                    <a:pt x="3835" y="245496"/>
                  </a:lnTo>
                  <a:lnTo>
                    <a:pt x="14939" y="200407"/>
                  </a:lnTo>
                  <a:lnTo>
                    <a:pt x="32709" y="158363"/>
                  </a:lnTo>
                  <a:lnTo>
                    <a:pt x="56541" y="119968"/>
                  </a:lnTo>
                  <a:lnTo>
                    <a:pt x="85831" y="85825"/>
                  </a:lnTo>
                  <a:lnTo>
                    <a:pt x="119976" y="56536"/>
                  </a:lnTo>
                  <a:lnTo>
                    <a:pt x="158373" y="32706"/>
                  </a:lnTo>
                  <a:lnTo>
                    <a:pt x="200418" y="14938"/>
                  </a:lnTo>
                  <a:lnTo>
                    <a:pt x="245508" y="3835"/>
                  </a:lnTo>
                  <a:lnTo>
                    <a:pt x="293039" y="0"/>
                  </a:lnTo>
                  <a:lnTo>
                    <a:pt x="2653830" y="0"/>
                  </a:lnTo>
                  <a:lnTo>
                    <a:pt x="2701361" y="3835"/>
                  </a:lnTo>
                  <a:lnTo>
                    <a:pt x="2746449" y="14938"/>
                  </a:lnTo>
                  <a:lnTo>
                    <a:pt x="2788493" y="32706"/>
                  </a:lnTo>
                  <a:lnTo>
                    <a:pt x="2826888" y="56536"/>
                  </a:lnTo>
                  <a:lnTo>
                    <a:pt x="2861032" y="85825"/>
                  </a:lnTo>
                  <a:lnTo>
                    <a:pt x="2890320" y="119968"/>
                  </a:lnTo>
                  <a:lnTo>
                    <a:pt x="2914150" y="158363"/>
                  </a:lnTo>
                  <a:lnTo>
                    <a:pt x="2931918" y="200407"/>
                  </a:lnTo>
                  <a:lnTo>
                    <a:pt x="2943022" y="245496"/>
                  </a:lnTo>
                  <a:lnTo>
                    <a:pt x="2946857" y="293027"/>
                  </a:lnTo>
                  <a:lnTo>
                    <a:pt x="2946857" y="3746500"/>
                  </a:lnTo>
                  <a:close/>
                </a:path>
              </a:pathLst>
            </a:custGeom>
            <a:ln w="50800">
              <a:solidFill>
                <a:srgbClr val="FFB55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698062" y="1423856"/>
            <a:ext cx="3390900" cy="3159275"/>
          </a:xfrm>
          <a:prstGeom prst="rect">
            <a:avLst/>
          </a:prstGeom>
          <a:ln w="50800">
            <a:solidFill>
              <a:srgbClr val="FFB55F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5"/>
              </a:spcBef>
            </a:pPr>
            <a:endParaRPr sz="1800" b="1">
              <a:latin typeface="Helvetica" pitchFamily="2" charset="0"/>
              <a:cs typeface="Times New Roman"/>
            </a:endParaRPr>
          </a:p>
          <a:p>
            <a:pPr marL="182880">
              <a:lnSpc>
                <a:spcPct val="100000"/>
              </a:lnSpc>
            </a:pPr>
            <a:r>
              <a:rPr sz="1800" b="1" spc="-20">
                <a:solidFill>
                  <a:srgbClr val="FE5100"/>
                </a:solidFill>
                <a:latin typeface="Helvetica" pitchFamily="2" charset="0"/>
                <a:cs typeface="Poppins SemiBold"/>
              </a:rPr>
              <a:t>Campaign</a:t>
            </a:r>
            <a:r>
              <a:rPr sz="1800" b="1" spc="-45">
                <a:solidFill>
                  <a:srgbClr val="FE5100"/>
                </a:solidFill>
                <a:latin typeface="Helvetica" pitchFamily="2" charset="0"/>
                <a:cs typeface="Poppins SemiBold"/>
              </a:rPr>
              <a:t> </a:t>
            </a:r>
            <a:r>
              <a:rPr sz="1800" b="1" spc="-10">
                <a:solidFill>
                  <a:srgbClr val="FE5100"/>
                </a:solidFill>
                <a:latin typeface="Helvetica" pitchFamily="2" charset="0"/>
                <a:cs typeface="Poppins SemiBold"/>
              </a:rPr>
              <a:t>Dates</a:t>
            </a:r>
            <a:endParaRPr sz="1800" b="1">
              <a:latin typeface="Helvetica" pitchFamily="2" charset="0"/>
              <a:cs typeface="Poppins SemiBold"/>
            </a:endParaRPr>
          </a:p>
          <a:p>
            <a:pPr marL="182880">
              <a:lnSpc>
                <a:spcPct val="100000"/>
              </a:lnSpc>
              <a:spcBef>
                <a:spcPts val="240"/>
              </a:spcBef>
            </a:pPr>
            <a:r>
              <a:rPr sz="1400" spc="-30">
                <a:latin typeface="Helvetica" pitchFamily="2" charset="0"/>
                <a:cs typeface="Ciutadella"/>
              </a:rPr>
              <a:t>January</a:t>
            </a:r>
            <a:r>
              <a:rPr sz="1400" spc="-45">
                <a:latin typeface="Helvetica" pitchFamily="2" charset="0"/>
                <a:cs typeface="Ciutadella"/>
              </a:rPr>
              <a:t> </a:t>
            </a:r>
            <a:r>
              <a:rPr sz="1400" spc="-35">
                <a:latin typeface="Helvetica" pitchFamily="2" charset="0"/>
                <a:cs typeface="Ciutadella"/>
              </a:rPr>
              <a:t>2024</a:t>
            </a:r>
            <a:r>
              <a:rPr sz="1400" spc="-10">
                <a:latin typeface="Helvetica" pitchFamily="2" charset="0"/>
                <a:cs typeface="Ciutadella"/>
              </a:rPr>
              <a:t> </a:t>
            </a:r>
            <a:r>
              <a:rPr sz="1400">
                <a:latin typeface="Helvetica" pitchFamily="2" charset="0"/>
                <a:cs typeface="Ciutadella"/>
              </a:rPr>
              <a:t>–</a:t>
            </a:r>
            <a:r>
              <a:rPr sz="1400" spc="-10">
                <a:latin typeface="Helvetica" pitchFamily="2" charset="0"/>
                <a:cs typeface="Ciutadella"/>
              </a:rPr>
              <a:t> </a:t>
            </a:r>
            <a:r>
              <a:rPr sz="1400" spc="-25">
                <a:latin typeface="Helvetica" pitchFamily="2" charset="0"/>
                <a:cs typeface="Ciutadella"/>
              </a:rPr>
              <a:t>February</a:t>
            </a:r>
            <a:r>
              <a:rPr sz="1400" spc="-45">
                <a:latin typeface="Helvetica" pitchFamily="2" charset="0"/>
                <a:cs typeface="Ciutadella"/>
              </a:rPr>
              <a:t> </a:t>
            </a:r>
            <a:r>
              <a:rPr sz="1400" spc="-20">
                <a:latin typeface="Helvetica" pitchFamily="2" charset="0"/>
                <a:cs typeface="Ciutadella"/>
              </a:rPr>
              <a:t>2024</a:t>
            </a:r>
            <a:endParaRPr sz="1400">
              <a:latin typeface="Helvetica" pitchFamily="2" charset="0"/>
              <a:cs typeface="Ciutadella"/>
            </a:endParaRPr>
          </a:p>
          <a:p>
            <a:pPr marL="195580">
              <a:lnSpc>
                <a:spcPct val="100000"/>
              </a:lnSpc>
              <a:spcBef>
                <a:spcPts val="1390"/>
              </a:spcBef>
            </a:pPr>
            <a:r>
              <a:rPr sz="1800" b="1" spc="-10">
                <a:solidFill>
                  <a:srgbClr val="FE5100"/>
                </a:solidFill>
                <a:latin typeface="Helvetica" pitchFamily="2" charset="0"/>
                <a:cs typeface="Poppins SemiBold"/>
              </a:rPr>
              <a:t>Target</a:t>
            </a:r>
            <a:r>
              <a:rPr sz="1800" b="1" spc="-70">
                <a:solidFill>
                  <a:srgbClr val="FE5100"/>
                </a:solidFill>
                <a:latin typeface="Helvetica" pitchFamily="2" charset="0"/>
                <a:cs typeface="Poppins SemiBold"/>
              </a:rPr>
              <a:t> </a:t>
            </a:r>
            <a:r>
              <a:rPr sz="1800" b="1" spc="-10">
                <a:solidFill>
                  <a:srgbClr val="FE5100"/>
                </a:solidFill>
                <a:latin typeface="Helvetica" pitchFamily="2" charset="0"/>
                <a:cs typeface="Poppins SemiBold"/>
              </a:rPr>
              <a:t>Customers</a:t>
            </a:r>
            <a:endParaRPr sz="1800" b="1">
              <a:latin typeface="Helvetica" pitchFamily="2" charset="0"/>
              <a:cs typeface="Poppins SemiBold"/>
            </a:endParaRPr>
          </a:p>
          <a:p>
            <a:pPr marL="200025" marR="421005">
              <a:lnSpc>
                <a:spcPts val="1500"/>
              </a:lnSpc>
              <a:spcBef>
                <a:spcPts val="505"/>
              </a:spcBef>
            </a:pPr>
            <a:r>
              <a:rPr sz="1400" spc="-25">
                <a:latin typeface="Helvetica" pitchFamily="2" charset="0"/>
                <a:cs typeface="Ciutadella"/>
              </a:rPr>
              <a:t>Money</a:t>
            </a:r>
            <a:r>
              <a:rPr sz="1400" spc="-45">
                <a:latin typeface="Helvetica" pitchFamily="2" charset="0"/>
                <a:cs typeface="Ciutadella"/>
              </a:rPr>
              <a:t> </a:t>
            </a:r>
            <a:r>
              <a:rPr sz="1400" spc="-30">
                <a:latin typeface="Helvetica" pitchFamily="2" charset="0"/>
                <a:cs typeface="Ciutadella"/>
              </a:rPr>
              <a:t>Loyalty</a:t>
            </a:r>
            <a:r>
              <a:rPr sz="1400" spc="-40">
                <a:latin typeface="Helvetica" pitchFamily="2" charset="0"/>
                <a:cs typeface="Ciutadella"/>
              </a:rPr>
              <a:t> </a:t>
            </a:r>
            <a:r>
              <a:rPr sz="1400" spc="-25">
                <a:latin typeface="Helvetica" pitchFamily="2" charset="0"/>
                <a:cs typeface="Ciutadella"/>
              </a:rPr>
              <a:t>Program</a:t>
            </a:r>
            <a:r>
              <a:rPr sz="1400" spc="-10">
                <a:latin typeface="Helvetica" pitchFamily="2" charset="0"/>
                <a:cs typeface="Ciutadella"/>
              </a:rPr>
              <a:t> </a:t>
            </a:r>
            <a:r>
              <a:rPr sz="1400" spc="-25">
                <a:latin typeface="Helvetica" pitchFamily="2" charset="0"/>
                <a:cs typeface="Ciutadella"/>
              </a:rPr>
              <a:t>clients</a:t>
            </a:r>
            <a:r>
              <a:rPr sz="1400" spc="-35">
                <a:latin typeface="Helvetica" pitchFamily="2" charset="0"/>
                <a:cs typeface="Ciutadella"/>
              </a:rPr>
              <a:t> </a:t>
            </a:r>
            <a:r>
              <a:rPr sz="1400" spc="-15">
                <a:latin typeface="Helvetica" pitchFamily="2" charset="0"/>
                <a:cs typeface="Ciutadella"/>
              </a:rPr>
              <a:t>that</a:t>
            </a:r>
            <a:r>
              <a:rPr sz="1400" spc="-60">
                <a:latin typeface="Helvetica" pitchFamily="2" charset="0"/>
                <a:cs typeface="Ciutadella"/>
              </a:rPr>
              <a:t> </a:t>
            </a:r>
            <a:r>
              <a:rPr sz="1400" spc="-20">
                <a:latin typeface="Helvetica" pitchFamily="2" charset="0"/>
                <a:cs typeface="Ciutadella"/>
              </a:rPr>
              <a:t>were </a:t>
            </a:r>
            <a:r>
              <a:rPr sz="1400" spc="-25">
                <a:latin typeface="Helvetica" pitchFamily="2" charset="0"/>
                <a:cs typeface="Ciutadella"/>
              </a:rPr>
              <a:t>analyzed</a:t>
            </a:r>
            <a:r>
              <a:rPr sz="1400" spc="-20">
                <a:latin typeface="Helvetica" pitchFamily="2" charset="0"/>
                <a:cs typeface="Ciutadella"/>
              </a:rPr>
              <a:t> and</a:t>
            </a:r>
            <a:r>
              <a:rPr sz="1400" spc="-15">
                <a:latin typeface="Helvetica" pitchFamily="2" charset="0"/>
                <a:cs typeface="Ciutadella"/>
              </a:rPr>
              <a:t> </a:t>
            </a:r>
            <a:r>
              <a:rPr sz="1400" spc="-30">
                <a:latin typeface="Helvetica" pitchFamily="2" charset="0"/>
                <a:cs typeface="Ciutadella"/>
              </a:rPr>
              <a:t>segmented</a:t>
            </a:r>
            <a:r>
              <a:rPr sz="1400" spc="-20">
                <a:latin typeface="Helvetica" pitchFamily="2" charset="0"/>
                <a:cs typeface="Ciutadella"/>
              </a:rPr>
              <a:t> into</a:t>
            </a:r>
            <a:r>
              <a:rPr sz="1400" spc="-15">
                <a:latin typeface="Helvetica" pitchFamily="2" charset="0"/>
                <a:cs typeface="Ciutadella"/>
              </a:rPr>
              <a:t> </a:t>
            </a:r>
            <a:r>
              <a:rPr sz="1400" spc="-10">
                <a:latin typeface="Helvetica" pitchFamily="2" charset="0"/>
                <a:cs typeface="Ciutadella"/>
              </a:rPr>
              <a:t>potential </a:t>
            </a:r>
            <a:r>
              <a:rPr sz="1400" spc="-35">
                <a:latin typeface="Helvetica" pitchFamily="2" charset="0"/>
                <a:cs typeface="Ciutadella"/>
              </a:rPr>
              <a:t>L’Oreal </a:t>
            </a:r>
            <a:r>
              <a:rPr sz="1400" spc="-10">
                <a:latin typeface="Helvetica" pitchFamily="2" charset="0"/>
                <a:cs typeface="Ciutadella"/>
              </a:rPr>
              <a:t>customers.</a:t>
            </a:r>
            <a:endParaRPr sz="1400">
              <a:latin typeface="Helvetica" pitchFamily="2" charset="0"/>
              <a:cs typeface="Ciutadella"/>
            </a:endParaRPr>
          </a:p>
          <a:p>
            <a:pPr marL="189230">
              <a:lnSpc>
                <a:spcPct val="100000"/>
              </a:lnSpc>
              <a:spcBef>
                <a:spcPts val="1315"/>
              </a:spcBef>
            </a:pPr>
            <a:r>
              <a:rPr sz="1800" b="1" spc="-10">
                <a:solidFill>
                  <a:srgbClr val="FE5100"/>
                </a:solidFill>
                <a:latin typeface="Helvetica" pitchFamily="2" charset="0"/>
                <a:cs typeface="Poppins SemiBold"/>
              </a:rPr>
              <a:t>Channels</a:t>
            </a:r>
            <a:endParaRPr sz="1800" b="1">
              <a:latin typeface="Helvetica" pitchFamily="2" charset="0"/>
              <a:cs typeface="Poppins SemiBold"/>
            </a:endParaRPr>
          </a:p>
          <a:p>
            <a:pPr marL="200025" marR="274320">
              <a:lnSpc>
                <a:spcPts val="1500"/>
              </a:lnSpc>
              <a:spcBef>
                <a:spcPts val="425"/>
              </a:spcBef>
            </a:pPr>
            <a:r>
              <a:rPr sz="1400" spc="-20">
                <a:latin typeface="Helvetica" pitchFamily="2" charset="0"/>
                <a:cs typeface="Ciutadella"/>
              </a:rPr>
              <a:t>Migros Online, Digital</a:t>
            </a:r>
            <a:r>
              <a:rPr sz="1400" spc="-15">
                <a:latin typeface="Helvetica" pitchFamily="2" charset="0"/>
                <a:cs typeface="Ciutadella"/>
              </a:rPr>
              <a:t> </a:t>
            </a:r>
            <a:r>
              <a:rPr sz="1400" spc="-30">
                <a:latin typeface="Helvetica" pitchFamily="2" charset="0"/>
                <a:cs typeface="Ciutadella"/>
              </a:rPr>
              <a:t>Circular,</a:t>
            </a:r>
            <a:r>
              <a:rPr sz="1400" spc="-20">
                <a:latin typeface="Helvetica" pitchFamily="2" charset="0"/>
                <a:cs typeface="Ciutadella"/>
              </a:rPr>
              <a:t> Social</a:t>
            </a:r>
            <a:r>
              <a:rPr sz="1400" spc="-15">
                <a:latin typeface="Helvetica" pitchFamily="2" charset="0"/>
                <a:cs typeface="Ciutadella"/>
              </a:rPr>
              <a:t> </a:t>
            </a:r>
            <a:r>
              <a:rPr sz="1400" spc="-10">
                <a:latin typeface="Helvetica" pitchFamily="2" charset="0"/>
                <a:cs typeface="Ciutadella"/>
              </a:rPr>
              <a:t>Media </a:t>
            </a:r>
            <a:r>
              <a:rPr sz="1400" spc="-25">
                <a:latin typeface="Helvetica" pitchFamily="2" charset="0"/>
                <a:cs typeface="Ciutadella"/>
              </a:rPr>
              <a:t>Platforms,</a:t>
            </a:r>
            <a:r>
              <a:rPr sz="1400" spc="-10">
                <a:latin typeface="Helvetica" pitchFamily="2" charset="0"/>
                <a:cs typeface="Ciutadella"/>
              </a:rPr>
              <a:t> </a:t>
            </a:r>
            <a:r>
              <a:rPr sz="1400" spc="-20">
                <a:latin typeface="Helvetica" pitchFamily="2" charset="0"/>
                <a:cs typeface="Ciutadella"/>
              </a:rPr>
              <a:t>Google</a:t>
            </a:r>
            <a:r>
              <a:rPr sz="1400">
                <a:latin typeface="Helvetica" pitchFamily="2" charset="0"/>
                <a:cs typeface="Ciutadella"/>
              </a:rPr>
              <a:t> </a:t>
            </a:r>
            <a:r>
              <a:rPr sz="1400" spc="-20">
                <a:latin typeface="Helvetica" pitchFamily="2" charset="0"/>
                <a:cs typeface="Ciutadella"/>
              </a:rPr>
              <a:t>Coop</a:t>
            </a:r>
            <a:endParaRPr sz="1400">
              <a:latin typeface="Helvetica" pitchFamily="2" charset="0"/>
              <a:cs typeface="Ciutadell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1498" y="440455"/>
            <a:ext cx="2926770" cy="6174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762496-230D-905F-FF15-EDD7301AC934}"/>
              </a:ext>
            </a:extLst>
          </p:cNvPr>
          <p:cNvSpPr txBox="1"/>
          <p:nvPr/>
        </p:nvSpPr>
        <p:spPr>
          <a:xfrm>
            <a:off x="380195" y="13127991"/>
            <a:ext cx="3807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10">
                <a:solidFill>
                  <a:srgbClr val="FFFFFF"/>
                </a:solidFill>
                <a:latin typeface="Helvetica" pitchFamily="2" charset="0"/>
                <a:cs typeface="Poppins SemiBold"/>
              </a:rPr>
              <a:t>RESULTS</a:t>
            </a:r>
            <a:endParaRPr lang="tr-TR" sz="4400"/>
          </a:p>
        </p:txBody>
      </p:sp>
      <p:pic>
        <p:nvPicPr>
          <p:cNvPr id="35" name="Picture 20">
            <a:extLst>
              <a:ext uri="{FF2B5EF4-FFF2-40B4-BE49-F238E27FC236}">
                <a16:creationId xmlns:a16="http://schemas.microsoft.com/office/drawing/2014/main" id="{A6DA619E-FD1F-7FA5-4EE8-0388CCD3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3" y="213820"/>
            <a:ext cx="2754376" cy="9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9512307427B06A42924833193F316FA1" ma:contentTypeVersion="17" ma:contentTypeDescription="Yeni belge oluşturun." ma:contentTypeScope="" ma:versionID="d4acaa702ef5b7841b7f367ca044bb75">
  <xsd:schema xmlns:xsd="http://www.w3.org/2001/XMLSchema" xmlns:xs="http://www.w3.org/2001/XMLSchema" xmlns:p="http://schemas.microsoft.com/office/2006/metadata/properties" xmlns:ns2="eec020bc-1130-4d4c-8ddb-4ebfd44347d6" xmlns:ns3="f43eff76-6491-439d-993d-d10247ac5b19" targetNamespace="http://schemas.microsoft.com/office/2006/metadata/properties" ma:root="true" ma:fieldsID="6bdc2e185779714768675fd523b3bdeb" ns2:_="" ns3:_="">
    <xsd:import namespace="eec020bc-1130-4d4c-8ddb-4ebfd44347d6"/>
    <xsd:import namespace="f43eff76-6491-439d-993d-d10247ac5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020bc-1130-4d4c-8ddb-4ebfd443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3bfb4d56-1fd9-46d4-8513-5e53c735ba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ff76-6491-439d-993d-d10247ac5b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69f594-962f-49b4-bd26-95fd49f52d1c}" ma:internalName="TaxCatchAll" ma:showField="CatchAllData" ma:web="f43eff76-6491-439d-993d-d10247ac5b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3eff76-6491-439d-993d-d10247ac5b19" xsi:nil="true"/>
    <lcf76f155ced4ddcb4097134ff3c332f xmlns="eec020bc-1130-4d4c-8ddb-4ebfd44347d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9A78E4-3083-4BF8-B9B8-B30003DF6D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430B4-3A44-47F5-8445-5D45497EA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c020bc-1130-4d4c-8ddb-4ebfd44347d6"/>
    <ds:schemaRef ds:uri="f43eff76-6491-439d-993d-d10247ac5b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2F8AD6-0832-486F-BF5E-9E6218751B42}">
  <ds:schemaRefs>
    <ds:schemaRef ds:uri="eec020bc-1130-4d4c-8ddb-4ebfd44347d6"/>
    <ds:schemaRef ds:uri="f43eff76-6491-439d-993d-d10247ac5b1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mimeda x ELSEVE</dc:title>
  <cp:lastModifiedBy>Can Berkoz (Mimeda)</cp:lastModifiedBy>
  <cp:revision>36</cp:revision>
  <dcterms:created xsi:type="dcterms:W3CDTF">2024-06-13T08:52:09Z</dcterms:created>
  <dcterms:modified xsi:type="dcterms:W3CDTF">2024-09-12T10:23:10Z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2024-06-13T00:00:00Z</vt:filetime>
  </property>
  <property fmtid="{D5CDD505-2E9C-101B-9397-08002B2CF9AE}" pid="3" name="Creator">
    <vt:lpwstr>Adobe Illustrator 28.5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2024-06-13T00:00:00Z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0x0101009512307427B06A42924833193F316FA1</vt:lpwstr>
  </property>
  <property fmtid="{D5CDD505-2E9C-101B-9397-08002B2CF9AE}" pid="8" name="MediaServiceImageTags">
    <vt:lpwstr/>
  </property>
</Properties>
</file>